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73" r:id="rId6"/>
    <p:sldId id="275" r:id="rId7"/>
    <p:sldId id="261" r:id="rId8"/>
    <p:sldId id="262" r:id="rId9"/>
    <p:sldId id="274" r:id="rId10"/>
    <p:sldId id="263" r:id="rId11"/>
    <p:sldId id="264" r:id="rId12"/>
    <p:sldId id="265" r:id="rId13"/>
    <p:sldId id="269" r:id="rId14"/>
    <p:sldId id="271" r:id="rId15"/>
    <p:sldId id="276"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C377C6-3775-4AB1-B2E8-A959B38E83FF}" type="datetimeFigureOut">
              <a:rPr lang="ru-RU" smtClean="0"/>
              <a:pPr/>
              <a:t>27.01.2023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11E375-AD7D-46C5-AF9C-8813B5A6D44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C377C6-3775-4AB1-B2E8-A959B38E83FF}" type="datetimeFigureOut">
              <a:rPr lang="ru-RU" smtClean="0"/>
              <a:pPr/>
              <a:t>27.01.2023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11E375-AD7D-46C5-AF9C-8813B5A6D44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17145" y="-16858"/>
            <a:ext cx="9126855" cy="6874858"/>
          </a:xfrm>
          <a:prstGeom prst="rect">
            <a:avLst/>
          </a:prstGeom>
          <a:noFill/>
        </p:spPr>
      </p:pic>
      <p:sp>
        <p:nvSpPr>
          <p:cNvPr id="2" name="Заголовок 1"/>
          <p:cNvSpPr>
            <a:spLocks noGrp="1"/>
          </p:cNvSpPr>
          <p:nvPr>
            <p:ph type="ctrTitle"/>
          </p:nvPr>
        </p:nvSpPr>
        <p:spPr>
          <a:xfrm>
            <a:off x="685800" y="857232"/>
            <a:ext cx="7772400" cy="4429155"/>
          </a:xfrm>
          <a:solidFill>
            <a:srgbClr val="FFFF00"/>
          </a:solidFill>
          <a:ln w="76200">
            <a:solidFill>
              <a:srgbClr val="FF0000"/>
            </a:solidFill>
          </a:ln>
        </p:spPr>
        <p:style>
          <a:lnRef idx="2">
            <a:schemeClr val="accent2"/>
          </a:lnRef>
          <a:fillRef idx="1">
            <a:schemeClr val="lt1"/>
          </a:fillRef>
          <a:effectRef idx="0">
            <a:schemeClr val="accent2"/>
          </a:effectRef>
          <a:fontRef idx="minor">
            <a:schemeClr val="dk1"/>
          </a:fontRef>
        </p:style>
        <p:txBody>
          <a:bodyPr>
            <a:normAutofit/>
          </a:bodyPr>
          <a:lstStyle/>
          <a:p>
            <a:r>
              <a:rPr lang="ru-RU" sz="3600" b="1" dirty="0" smtClean="0">
                <a:solidFill>
                  <a:srgbClr val="C00000"/>
                </a:solidFill>
              </a:rPr>
              <a:t> </a:t>
            </a:r>
            <a:r>
              <a:rPr lang="ru-RU" b="1" dirty="0" smtClean="0">
                <a:solidFill>
                  <a:srgbClr val="C00000"/>
                </a:solidFill>
                <a:latin typeface="Times New Roman" panose="02020603050405020304" pitchFamily="18" charset="0"/>
                <a:cs typeface="Times New Roman" panose="02020603050405020304" pitchFamily="18" charset="0"/>
              </a:rPr>
              <a:t>П Р О Е К Т </a:t>
            </a:r>
            <a:r>
              <a:rPr lang="ru-RU" b="1" dirty="0" smtClean="0">
                <a:solidFill>
                  <a:srgbClr val="002060"/>
                </a:solidFill>
                <a:latin typeface="Times New Roman" panose="02020603050405020304" pitchFamily="18" charset="0"/>
                <a:cs typeface="Times New Roman" panose="02020603050405020304" pitchFamily="18" charset="0"/>
              </a:rPr>
              <a:t>подготовительной группы</a:t>
            </a:r>
            <a:br>
              <a:rPr lang="ru-RU" b="1" dirty="0" smtClean="0">
                <a:solidFill>
                  <a:srgbClr val="002060"/>
                </a:solidFill>
                <a:latin typeface="Times New Roman" panose="02020603050405020304" pitchFamily="18" charset="0"/>
                <a:cs typeface="Times New Roman" panose="02020603050405020304" pitchFamily="18" charset="0"/>
              </a:rPr>
            </a:br>
            <a:r>
              <a:rPr lang="ru-RU" b="1" dirty="0" smtClean="0">
                <a:solidFill>
                  <a:srgbClr val="FF0000"/>
                </a:solidFill>
                <a:latin typeface="Times New Roman" panose="02020603050405020304" pitchFamily="18" charset="0"/>
                <a:cs typeface="Times New Roman" panose="02020603050405020304" pitchFamily="18" charset="0"/>
              </a:rPr>
              <a:t>    «НАШИ  ДОМАШНИЕ  ПИТОМЦЫ»</a:t>
            </a:r>
            <a:r>
              <a:rPr lang="ru-RU" b="1" smtClean="0">
                <a:solidFill>
                  <a:srgbClr val="FF0000"/>
                </a:solidFill>
                <a:latin typeface="Times New Roman" panose="02020603050405020304" pitchFamily="18" charset="0"/>
                <a:cs typeface="Times New Roman" panose="02020603050405020304" pitchFamily="18" charset="0"/>
              </a:rPr>
              <a:t/>
            </a:r>
            <a:br>
              <a:rPr lang="ru-RU" b="1" smtClean="0">
                <a:solidFill>
                  <a:srgbClr val="FF0000"/>
                </a:solidFill>
                <a:latin typeface="Times New Roman" panose="02020603050405020304" pitchFamily="18" charset="0"/>
                <a:cs typeface="Times New Roman" panose="02020603050405020304" pitchFamily="18" charset="0"/>
              </a:rPr>
            </a:br>
            <a:r>
              <a:rPr lang="ru-RU" b="1" smtClean="0">
                <a:solidFill>
                  <a:srgbClr val="002060"/>
                </a:solidFill>
                <a:latin typeface="Times New Roman" panose="02020603050405020304" pitchFamily="18" charset="0"/>
                <a:cs typeface="Times New Roman" panose="02020603050405020304" pitchFamily="18" charset="0"/>
              </a:rPr>
              <a:t>Воспитатель: </a:t>
            </a:r>
            <a:r>
              <a:rPr lang="ru-RU" b="1" dirty="0" smtClean="0">
                <a:solidFill>
                  <a:srgbClr val="002060"/>
                </a:solidFill>
                <a:latin typeface="Times New Roman" panose="02020603050405020304" pitchFamily="18" charset="0"/>
                <a:cs typeface="Times New Roman" panose="02020603050405020304" pitchFamily="18" charset="0"/>
              </a:rPr>
              <a:t/>
            </a:r>
            <a:br>
              <a:rPr lang="ru-RU" b="1" dirty="0" smtClean="0">
                <a:solidFill>
                  <a:srgbClr val="002060"/>
                </a:solidFill>
                <a:latin typeface="Times New Roman" panose="02020603050405020304" pitchFamily="18" charset="0"/>
                <a:cs typeface="Times New Roman" panose="02020603050405020304" pitchFamily="18" charset="0"/>
              </a:rPr>
            </a:br>
            <a:r>
              <a:rPr lang="ru-RU" b="1" dirty="0" err="1" smtClean="0">
                <a:solidFill>
                  <a:srgbClr val="002060"/>
                </a:solidFill>
                <a:latin typeface="Times New Roman" panose="02020603050405020304" pitchFamily="18" charset="0"/>
                <a:cs typeface="Times New Roman" panose="02020603050405020304" pitchFamily="18" charset="0"/>
              </a:rPr>
              <a:t>Гостюхина</a:t>
            </a:r>
            <a:r>
              <a:rPr lang="ru-RU" b="1" dirty="0" smtClean="0">
                <a:solidFill>
                  <a:srgbClr val="002060"/>
                </a:solidFill>
                <a:latin typeface="Times New Roman" panose="02020603050405020304" pitchFamily="18" charset="0"/>
                <a:cs typeface="Times New Roman" panose="02020603050405020304" pitchFamily="18" charset="0"/>
              </a:rPr>
              <a:t> Н.В.</a:t>
            </a:r>
            <a:endParaRPr lang="ru-RU" dirty="0"/>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1"/>
            <a:ext cx="9126855" cy="6874858"/>
          </a:xfrm>
          <a:prstGeom prst="rect">
            <a:avLst/>
          </a:prstGeom>
          <a:noFill/>
        </p:spPr>
      </p:pic>
      <p:sp>
        <p:nvSpPr>
          <p:cNvPr id="2" name="Заголовок 1"/>
          <p:cNvSpPr>
            <a:spLocks noGrp="1"/>
          </p:cNvSpPr>
          <p:nvPr>
            <p:ph type="ctrTitle"/>
          </p:nvPr>
        </p:nvSpPr>
        <p:spPr>
          <a:xfrm>
            <a:off x="685800" y="714357"/>
            <a:ext cx="7772400" cy="5429287"/>
          </a:xfrm>
        </p:spPr>
        <p:txBody>
          <a:bodyPr>
            <a:normAutofit/>
          </a:bodyPr>
          <a:lstStyle/>
          <a:p>
            <a:pPr marL="0" indent="0"/>
            <a:r>
              <a:rPr lang="ru-RU" sz="2700" b="1" u="sng" dirty="0" smtClean="0">
                <a:solidFill>
                  <a:srgbClr val="002060"/>
                </a:solidFill>
                <a:latin typeface="Times New Roman" panose="02020603050405020304" pitchFamily="18" charset="0"/>
                <a:cs typeface="Times New Roman" panose="02020603050405020304" pitchFamily="18" charset="0"/>
              </a:rPr>
              <a:t>Участники  проекта</a:t>
            </a:r>
            <a:r>
              <a:rPr lang="ru-RU" sz="2700" dirty="0" smtClean="0">
                <a:solidFill>
                  <a:srgbClr val="002060"/>
                </a:solidFill>
                <a:latin typeface="Times New Roman" panose="02020603050405020304" pitchFamily="18" charset="0"/>
                <a:cs typeface="Times New Roman" panose="02020603050405020304" pitchFamily="18" charset="0"/>
              </a:rPr>
              <a:t>: </a:t>
            </a:r>
            <a:r>
              <a:rPr lang="ru-RU" sz="2700" dirty="0" smtClean="0">
                <a:solidFill>
                  <a:srgbClr val="C00000"/>
                </a:solidFill>
                <a:latin typeface="Times New Roman" panose="02020603050405020304" pitchFamily="18" charset="0"/>
                <a:cs typeface="Times New Roman" panose="02020603050405020304" pitchFamily="18" charset="0"/>
              </a:rPr>
              <a:t>дети подготовительной группы, родители воспитанников, воспитатели </a:t>
            </a:r>
            <a:r>
              <a:rPr lang="ru-RU" sz="2700" b="1" dirty="0" smtClean="0">
                <a:solidFill>
                  <a:srgbClr val="C00000"/>
                </a:solidFill>
                <a:latin typeface="Times New Roman" panose="02020603050405020304" pitchFamily="18" charset="0"/>
                <a:cs typeface="Times New Roman" panose="02020603050405020304" pitchFamily="18" charset="0"/>
              </a:rPr>
              <a:t/>
            </a:r>
            <a:br>
              <a:rPr lang="ru-RU" sz="2700" b="1" dirty="0" smtClean="0">
                <a:solidFill>
                  <a:srgbClr val="C00000"/>
                </a:solidFill>
                <a:latin typeface="Times New Roman" panose="02020603050405020304" pitchFamily="18" charset="0"/>
                <a:cs typeface="Times New Roman" panose="02020603050405020304" pitchFamily="18" charset="0"/>
              </a:rPr>
            </a:br>
            <a:r>
              <a:rPr lang="ru-RU" sz="2700" b="1" u="sng" dirty="0" smtClean="0">
                <a:solidFill>
                  <a:srgbClr val="002060"/>
                </a:solidFill>
                <a:latin typeface="Times New Roman" panose="02020603050405020304" pitchFamily="18" charset="0"/>
                <a:cs typeface="Times New Roman" panose="02020603050405020304" pitchFamily="18" charset="0"/>
              </a:rPr>
              <a:t>Итоговые мероприятия</a:t>
            </a:r>
            <a:r>
              <a:rPr lang="ru-RU" sz="2700" b="1" dirty="0" smtClean="0">
                <a:solidFill>
                  <a:srgbClr val="002060"/>
                </a:solidFill>
                <a:latin typeface="Times New Roman" panose="02020603050405020304" pitchFamily="18" charset="0"/>
                <a:cs typeface="Times New Roman" panose="02020603050405020304" pitchFamily="18" charset="0"/>
              </a:rPr>
              <a:t>: </a:t>
            </a:r>
            <a:r>
              <a:rPr lang="ru-RU" sz="2700" dirty="0" smtClean="0">
                <a:solidFill>
                  <a:srgbClr val="C00000"/>
                </a:solidFill>
                <a:latin typeface="Times New Roman" panose="02020603050405020304" pitchFamily="18" charset="0"/>
                <a:cs typeface="Times New Roman" panose="02020603050405020304" pitchFamily="18" charset="0"/>
              </a:rPr>
              <a:t/>
            </a:r>
            <a:br>
              <a:rPr lang="ru-RU" sz="2700" dirty="0" smtClean="0">
                <a:solidFill>
                  <a:srgbClr val="C00000"/>
                </a:solidFill>
                <a:latin typeface="Times New Roman" panose="02020603050405020304" pitchFamily="18" charset="0"/>
                <a:cs typeface="Times New Roman" panose="02020603050405020304" pitchFamily="18" charset="0"/>
              </a:rPr>
            </a:br>
            <a:r>
              <a:rPr lang="ru-RU" sz="2700" dirty="0" smtClean="0">
                <a:solidFill>
                  <a:srgbClr val="C00000"/>
                </a:solidFill>
                <a:latin typeface="Times New Roman" panose="02020603050405020304" pitchFamily="18" charset="0"/>
                <a:cs typeface="Times New Roman" panose="02020603050405020304" pitchFamily="18" charset="0"/>
              </a:rPr>
              <a:t>Фотогазета «Наши питомцы»</a:t>
            </a:r>
            <a:br>
              <a:rPr lang="ru-RU" sz="2700" dirty="0" smtClean="0">
                <a:solidFill>
                  <a:srgbClr val="C00000"/>
                </a:solidFill>
                <a:latin typeface="Times New Roman" panose="02020603050405020304" pitchFamily="18" charset="0"/>
                <a:cs typeface="Times New Roman" panose="02020603050405020304" pitchFamily="18" charset="0"/>
              </a:rPr>
            </a:br>
            <a:r>
              <a:rPr lang="ru-RU" sz="2700" dirty="0" smtClean="0">
                <a:solidFill>
                  <a:srgbClr val="C00000"/>
                </a:solidFill>
                <a:latin typeface="Times New Roman" panose="02020603050405020304" pitchFamily="18" charset="0"/>
                <a:cs typeface="Times New Roman" panose="02020603050405020304" pitchFamily="18" charset="0"/>
              </a:rPr>
              <a:t>Презентация  проекта «Наши домашние питомцы»</a:t>
            </a:r>
            <a:br>
              <a:rPr lang="ru-RU" sz="2700" dirty="0" smtClean="0">
                <a:solidFill>
                  <a:srgbClr val="C00000"/>
                </a:solidFill>
                <a:latin typeface="Times New Roman" panose="02020603050405020304" pitchFamily="18" charset="0"/>
                <a:cs typeface="Times New Roman" panose="02020603050405020304" pitchFamily="18" charset="0"/>
              </a:rPr>
            </a:br>
            <a:r>
              <a:rPr lang="ru-RU" sz="2700" b="1" dirty="0" smtClean="0">
                <a:solidFill>
                  <a:srgbClr val="C00000"/>
                </a:solidFill>
                <a:latin typeface="Times New Roman" panose="02020603050405020304" pitchFamily="18" charset="0"/>
                <a:cs typeface="Times New Roman" panose="02020603050405020304" pitchFamily="18" charset="0"/>
              </a:rPr>
              <a:t/>
            </a:r>
            <a:br>
              <a:rPr lang="ru-RU" sz="2700" b="1" dirty="0" smtClean="0">
                <a:solidFill>
                  <a:srgbClr val="C00000"/>
                </a:solidFill>
                <a:latin typeface="Times New Roman" panose="02020603050405020304" pitchFamily="18" charset="0"/>
                <a:cs typeface="Times New Roman" panose="02020603050405020304" pitchFamily="18" charset="0"/>
              </a:rPr>
            </a:br>
            <a:r>
              <a:rPr lang="ru-RU" sz="2700" b="1" u="sng" dirty="0" smtClean="0">
                <a:solidFill>
                  <a:srgbClr val="002060"/>
                </a:solidFill>
                <a:latin typeface="Times New Roman" panose="02020603050405020304" pitchFamily="18" charset="0"/>
                <a:cs typeface="Times New Roman" panose="02020603050405020304" pitchFamily="18" charset="0"/>
              </a:rPr>
              <a:t>Интеграция образовательных областей</a:t>
            </a:r>
            <a:r>
              <a:rPr lang="ru-RU" sz="2700" b="1" dirty="0" smtClean="0">
                <a:solidFill>
                  <a:srgbClr val="002060"/>
                </a:solidFill>
                <a:latin typeface="Times New Roman" panose="02020603050405020304" pitchFamily="18" charset="0"/>
                <a:cs typeface="Times New Roman" panose="02020603050405020304" pitchFamily="18" charset="0"/>
              </a:rPr>
              <a:t>:                                                    </a:t>
            </a:r>
            <a:r>
              <a:rPr lang="ru-RU" sz="2700" dirty="0" smtClean="0">
                <a:solidFill>
                  <a:srgbClr val="C00000"/>
                </a:solidFill>
                <a:latin typeface="Times New Roman" panose="02020603050405020304" pitchFamily="18" charset="0"/>
                <a:cs typeface="Times New Roman" panose="02020603050405020304" pitchFamily="18" charset="0"/>
              </a:rPr>
              <a:t/>
            </a:r>
            <a:br>
              <a:rPr lang="ru-RU" sz="2700" dirty="0" smtClean="0">
                <a:solidFill>
                  <a:srgbClr val="C00000"/>
                </a:solidFill>
                <a:latin typeface="Times New Roman" panose="02020603050405020304" pitchFamily="18" charset="0"/>
                <a:cs typeface="Times New Roman" panose="02020603050405020304" pitchFamily="18" charset="0"/>
              </a:rPr>
            </a:br>
            <a:r>
              <a:rPr lang="ru-RU" sz="2700" dirty="0" smtClean="0">
                <a:solidFill>
                  <a:srgbClr val="C00000"/>
                </a:solidFill>
                <a:latin typeface="Times New Roman" panose="02020603050405020304" pitchFamily="18" charset="0"/>
                <a:cs typeface="Times New Roman" panose="02020603050405020304" pitchFamily="18" charset="0"/>
              </a:rPr>
              <a:t>Познавательное развитие</a:t>
            </a:r>
            <a:br>
              <a:rPr lang="ru-RU" sz="2700" dirty="0" smtClean="0">
                <a:solidFill>
                  <a:srgbClr val="C00000"/>
                </a:solidFill>
                <a:latin typeface="Times New Roman" panose="02020603050405020304" pitchFamily="18" charset="0"/>
                <a:cs typeface="Times New Roman" panose="02020603050405020304" pitchFamily="18" charset="0"/>
              </a:rPr>
            </a:br>
            <a:r>
              <a:rPr lang="ru-RU" sz="2700" dirty="0" smtClean="0">
                <a:solidFill>
                  <a:srgbClr val="C00000"/>
                </a:solidFill>
                <a:latin typeface="Times New Roman" panose="02020603050405020304" pitchFamily="18" charset="0"/>
                <a:cs typeface="Times New Roman" panose="02020603050405020304" pitchFamily="18" charset="0"/>
              </a:rPr>
              <a:t>Речевое развитие</a:t>
            </a:r>
            <a:br>
              <a:rPr lang="ru-RU" sz="2700" dirty="0" smtClean="0">
                <a:solidFill>
                  <a:srgbClr val="C00000"/>
                </a:solidFill>
                <a:latin typeface="Times New Roman" panose="02020603050405020304" pitchFamily="18" charset="0"/>
                <a:cs typeface="Times New Roman" panose="02020603050405020304" pitchFamily="18" charset="0"/>
              </a:rPr>
            </a:br>
            <a:r>
              <a:rPr lang="ru-RU" sz="2700" dirty="0" smtClean="0">
                <a:solidFill>
                  <a:srgbClr val="C00000"/>
                </a:solidFill>
                <a:latin typeface="Times New Roman" panose="02020603050405020304" pitchFamily="18" charset="0"/>
                <a:cs typeface="Times New Roman" panose="02020603050405020304" pitchFamily="18" charset="0"/>
              </a:rPr>
              <a:t>Социально-коммуникативное развитие</a:t>
            </a:r>
            <a:br>
              <a:rPr lang="ru-RU" sz="2700" dirty="0" smtClean="0">
                <a:solidFill>
                  <a:srgbClr val="C00000"/>
                </a:solidFill>
                <a:latin typeface="Times New Roman" panose="02020603050405020304" pitchFamily="18" charset="0"/>
                <a:cs typeface="Times New Roman" panose="02020603050405020304" pitchFamily="18" charset="0"/>
              </a:rPr>
            </a:br>
            <a:r>
              <a:rPr lang="ru-RU" sz="2700" dirty="0" smtClean="0">
                <a:solidFill>
                  <a:srgbClr val="C00000"/>
                </a:solidFill>
                <a:latin typeface="Times New Roman" panose="02020603050405020304" pitchFamily="18" charset="0"/>
                <a:cs typeface="Times New Roman" panose="02020603050405020304" pitchFamily="18" charset="0"/>
              </a:rPr>
              <a:t>Художественно-эстетическое развитие</a:t>
            </a:r>
            <a:r>
              <a:rPr lang="ru-RU" dirty="0" smtClean="0">
                <a:solidFill>
                  <a:schemeClr val="tx2">
                    <a:lumMod val="75000"/>
                  </a:schemeClr>
                </a:solidFill>
                <a:latin typeface="Times New Roman" panose="02020603050405020304" pitchFamily="18" charset="0"/>
                <a:cs typeface="Times New Roman" panose="02020603050405020304" pitchFamily="18" charset="0"/>
              </a:rPr>
              <a:t/>
            </a:r>
            <a:br>
              <a:rPr lang="ru-RU" dirty="0" smtClean="0">
                <a:solidFill>
                  <a:schemeClr val="tx2">
                    <a:lumMod val="75000"/>
                  </a:schemeClr>
                </a:solidFill>
                <a:latin typeface="Times New Roman" panose="02020603050405020304" pitchFamily="18" charset="0"/>
                <a:cs typeface="Times New Roman" panose="02020603050405020304" pitchFamily="18" charset="0"/>
              </a:rPr>
            </a:br>
            <a:endParaRPr lang="ru-RU" dirty="0"/>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1"/>
            <a:ext cx="9126855" cy="6874858"/>
          </a:xfrm>
          <a:prstGeom prst="rect">
            <a:avLst/>
          </a:prstGeom>
          <a:noFill/>
        </p:spPr>
      </p:pic>
      <p:sp>
        <p:nvSpPr>
          <p:cNvPr id="2" name="Заголовок 1"/>
          <p:cNvSpPr>
            <a:spLocks noGrp="1"/>
          </p:cNvSpPr>
          <p:nvPr>
            <p:ph type="ctrTitle"/>
          </p:nvPr>
        </p:nvSpPr>
        <p:spPr>
          <a:xfrm>
            <a:off x="685800" y="428605"/>
            <a:ext cx="7772400" cy="6286543"/>
          </a:xfrm>
        </p:spPr>
        <p:txBody>
          <a:bodyPr>
            <a:normAutofit/>
          </a:bodyPr>
          <a:lstStyle/>
          <a:p>
            <a:r>
              <a:rPr lang="ru-RU" sz="1800" dirty="0" smtClean="0">
                <a:solidFill>
                  <a:srgbClr val="002060"/>
                </a:solidFill>
                <a:latin typeface="Times New Roman" panose="02020603050405020304" pitchFamily="18" charset="0"/>
                <a:cs typeface="Times New Roman" panose="02020603050405020304" pitchFamily="18" charset="0"/>
              </a:rPr>
              <a:t>АКТУАЛЬНОСТЬ</a:t>
            </a:r>
            <a:r>
              <a:rPr lang="ru-RU" sz="1800" dirty="0" smtClean="0">
                <a:solidFill>
                  <a:srgbClr val="FF0000"/>
                </a:solidFill>
                <a:latin typeface="Times New Roman" panose="02020603050405020304" pitchFamily="18" charset="0"/>
                <a:cs typeface="Times New Roman" panose="02020603050405020304" pitchFamily="18" charset="0"/>
              </a:rPr>
              <a:t/>
            </a:r>
            <a:br>
              <a:rPr lang="ru-RU" sz="18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Трудно  представить  нашу  жизнь  без  собак,  кошек, хомяков, черепах, попугаев, рыбок, словом, без домашних питомцев.  Мы  привыкли  к  четвероногим  друзьям.  Они живут рядом, отдают нам свою привязанность, тепло, ласку, побуждая в наших сердцах благодарность и доброту.</a:t>
            </a:r>
            <a:br>
              <a:rPr lang="ru-RU" sz="20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Поэтому формирование бережного и заботливого отношения к животным имеет большое значение в жизни ребенка.  </a:t>
            </a:r>
            <a:br>
              <a:rPr lang="ru-RU" sz="20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Мир  животных  чрезвычайно  привлекателен, животные  в  доме – важный  фактор  воспитания.  Это  не удивительно, ведь каждой матери и каждому отцу хочется, чтобы их дети были добрыми, сердечными, отзывчивыми.</a:t>
            </a:r>
            <a:br>
              <a:rPr lang="ru-RU" sz="20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Верно отметил </a:t>
            </a:r>
            <a:r>
              <a:rPr lang="ru-RU" sz="2000" dirty="0" err="1" smtClean="0">
                <a:solidFill>
                  <a:srgbClr val="FF0000"/>
                </a:solidFill>
                <a:latin typeface="Times New Roman" panose="02020603050405020304" pitchFamily="18" charset="0"/>
                <a:cs typeface="Times New Roman" panose="02020603050405020304" pitchFamily="18" charset="0"/>
              </a:rPr>
              <a:t>Чак</a:t>
            </a:r>
            <a:r>
              <a:rPr lang="ru-RU" sz="2000" dirty="0" smtClean="0">
                <a:solidFill>
                  <a:srgbClr val="FF0000"/>
                </a:solidFill>
                <a:latin typeface="Times New Roman" panose="02020603050405020304" pitchFamily="18" charset="0"/>
                <a:cs typeface="Times New Roman" panose="02020603050405020304" pitchFamily="18" charset="0"/>
              </a:rPr>
              <a:t> </a:t>
            </a:r>
            <a:r>
              <a:rPr lang="ru-RU" sz="2000" dirty="0" err="1" smtClean="0">
                <a:solidFill>
                  <a:srgbClr val="FF0000"/>
                </a:solidFill>
                <a:latin typeface="Times New Roman" panose="02020603050405020304" pitchFamily="18" charset="0"/>
                <a:cs typeface="Times New Roman" panose="02020603050405020304" pitchFamily="18" charset="0"/>
              </a:rPr>
              <a:t>Паланик</a:t>
            </a:r>
            <a:r>
              <a:rPr lang="ru-RU" sz="2000" dirty="0" smtClean="0">
                <a:solidFill>
                  <a:srgbClr val="FF0000"/>
                </a:solidFill>
                <a:latin typeface="Times New Roman" panose="02020603050405020304" pitchFamily="18" charset="0"/>
                <a:cs typeface="Times New Roman" panose="02020603050405020304" pitchFamily="18" charset="0"/>
              </a:rPr>
              <a:t>: «Человечность определяется не потому, как мы общаемся с людьми, а по тому, как ведем себя с животными». </a:t>
            </a:r>
            <a:br>
              <a:rPr lang="ru-RU" sz="20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Вовлекая ребенка в совместную деятельность по уходу за домашними питомцами, взрослые развивают в нем чуткость, умение понимать другую жизнь, побуждают к сочувствию, воспитывают готовность помогать делом.</a:t>
            </a:r>
            <a:r>
              <a:rPr lang="ru-RU" sz="3600" dirty="0" smtClean="0">
                <a:solidFill>
                  <a:srgbClr val="FF0000"/>
                </a:solidFill>
                <a:latin typeface="Times New Roman" panose="02020603050405020304" pitchFamily="18" charset="0"/>
                <a:cs typeface="Times New Roman" panose="02020603050405020304" pitchFamily="18" charset="0"/>
              </a:rPr>
              <a:t/>
            </a:r>
            <a:br>
              <a:rPr lang="ru-RU" sz="3600" dirty="0" smtClean="0">
                <a:solidFill>
                  <a:srgbClr val="FF0000"/>
                </a:solidFill>
                <a:latin typeface="Times New Roman" panose="02020603050405020304" pitchFamily="18" charset="0"/>
                <a:cs typeface="Times New Roman" panose="02020603050405020304" pitchFamily="18" charset="0"/>
              </a:rPr>
            </a:br>
            <a:endParaRPr lang="ru-RU" sz="3600" dirty="0">
              <a:solidFill>
                <a:srgbClr val="FF0000"/>
              </a:solidFill>
            </a:endParaRPr>
          </a:p>
        </p:txBody>
      </p:sp>
      <p:sp>
        <p:nvSpPr>
          <p:cNvPr id="3" name="Подзаголовок 2"/>
          <p:cNvSpPr>
            <a:spLocks noGrp="1"/>
          </p:cNvSpPr>
          <p:nvPr>
            <p:ph type="subTitle" idx="1"/>
          </p:nvPr>
        </p:nvSpPr>
        <p:spPr>
          <a:xfrm>
            <a:off x="1371600" y="3071810"/>
            <a:ext cx="5843606" cy="2714644"/>
          </a:xfrm>
        </p:spPr>
        <p:txBody>
          <a:bodyPr>
            <a:normAutofit/>
          </a:bodyPr>
          <a:lstStyle/>
          <a:p>
            <a:pPr algn="l"/>
            <a:r>
              <a:rPr lang="ru-RU" b="1" dirty="0" smtClean="0">
                <a:solidFill>
                  <a:schemeClr val="tx1"/>
                </a:solidFill>
              </a:rPr>
              <a:t> </a:t>
            </a:r>
            <a:endParaRPr lang="ru-RU" dirty="0">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0"/>
            <a:ext cx="9126855" cy="6874858"/>
          </a:xfrm>
          <a:prstGeom prst="rect">
            <a:avLst/>
          </a:prstGeom>
          <a:noFill/>
        </p:spPr>
      </p:pic>
      <p:sp>
        <p:nvSpPr>
          <p:cNvPr id="2" name="Заголовок 1"/>
          <p:cNvSpPr>
            <a:spLocks noGrp="1"/>
          </p:cNvSpPr>
          <p:nvPr>
            <p:ph type="ctrTitle"/>
          </p:nvPr>
        </p:nvSpPr>
        <p:spPr>
          <a:xfrm>
            <a:off x="1643042" y="928670"/>
            <a:ext cx="6715172" cy="5357850"/>
          </a:xfrm>
        </p:spPr>
        <p:txBody>
          <a:bodyPr>
            <a:noAutofit/>
          </a:bodyPr>
          <a:lstStyle/>
          <a:p>
            <a:pPr algn="l"/>
            <a:r>
              <a:rPr lang="ru-RU" sz="2400" u="sng" dirty="0" smtClean="0">
                <a:solidFill>
                  <a:srgbClr val="FF0000"/>
                </a:solidFill>
              </a:rPr>
              <a:t>Цель</a:t>
            </a:r>
            <a:r>
              <a:rPr lang="ru-RU" sz="2400" dirty="0" smtClean="0">
                <a:solidFill>
                  <a:srgbClr val="FF0000"/>
                </a:solidFill>
              </a:rPr>
              <a:t>: </a:t>
            </a:r>
            <a:r>
              <a:rPr lang="ru-RU" sz="2000" dirty="0" smtClean="0">
                <a:solidFill>
                  <a:srgbClr val="002060"/>
                </a:solidFill>
                <a:latin typeface="Times New Roman" pitchFamily="18" charset="0"/>
                <a:cs typeface="Times New Roman" pitchFamily="18" charset="0"/>
              </a:rPr>
              <a:t>расширять и обогащать представлений детей о домашних животных</a:t>
            </a:r>
            <a:r>
              <a:rPr lang="ru-RU" sz="2400" dirty="0" smtClean="0">
                <a:solidFill>
                  <a:srgbClr val="002060"/>
                </a:solidFill>
              </a:rPr>
              <a:t>.</a:t>
            </a:r>
            <a:br>
              <a:rPr lang="ru-RU" sz="2400" dirty="0" smtClean="0">
                <a:solidFill>
                  <a:srgbClr val="002060"/>
                </a:solidFill>
              </a:rPr>
            </a:br>
            <a:r>
              <a:rPr lang="ru-RU" sz="2400" u="sng" dirty="0" smtClean="0">
                <a:solidFill>
                  <a:srgbClr val="FF0000"/>
                </a:solidFill>
              </a:rPr>
              <a:t>Задачи</a:t>
            </a:r>
            <a:r>
              <a:rPr lang="ru-RU" sz="2400" dirty="0" smtClean="0">
                <a:solidFill>
                  <a:srgbClr val="FF0000"/>
                </a:solidFill>
              </a:rPr>
              <a:t>:</a:t>
            </a:r>
            <a:br>
              <a:rPr lang="ru-RU" sz="2400" dirty="0" smtClean="0">
                <a:solidFill>
                  <a:srgbClr val="FF0000"/>
                </a:solidFill>
              </a:rPr>
            </a:br>
            <a:r>
              <a:rPr lang="ru-RU" sz="2400" dirty="0" smtClean="0">
                <a:solidFill>
                  <a:srgbClr val="002060"/>
                </a:solidFill>
              </a:rPr>
              <a:t/>
            </a:r>
            <a:br>
              <a:rPr lang="ru-RU" sz="2400" dirty="0" smtClean="0">
                <a:solidFill>
                  <a:srgbClr val="002060"/>
                </a:solidFill>
              </a:rPr>
            </a:br>
            <a:r>
              <a:rPr lang="ru-RU" sz="2000" dirty="0" smtClean="0">
                <a:solidFill>
                  <a:srgbClr val="002060"/>
                </a:solidFill>
                <a:latin typeface="Times New Roman" pitchFamily="18" charset="0"/>
                <a:cs typeface="Times New Roman" pitchFamily="18" charset="0"/>
              </a:rPr>
              <a:t>1. Воспитывать интерес и любовь к животным</a:t>
            </a:r>
            <a:r>
              <a:rPr lang="ru-RU" sz="2000" dirty="0" smtClean="0">
                <a:solidFill>
                  <a:srgbClr val="002060"/>
                </a:solidFill>
              </a:rPr>
              <a:t>.</a:t>
            </a:r>
            <a:r>
              <a:rPr lang="ru-RU" sz="2000" dirty="0" smtClean="0">
                <a:solidFill>
                  <a:srgbClr val="002060"/>
                </a:solidFill>
                <a:latin typeface="Times New Roman" pitchFamily="18" charset="0"/>
                <a:cs typeface="Times New Roman" pitchFamily="18" charset="0"/>
              </a:rPr>
              <a:t> </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2.Воспитывать гуманное отношение к животным.</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3. Развивать монологическую речь, мышление, любознательность, воображение, обогащать словарный запас.</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4. Учить соблюдать правила безопасного поведения при общении с животными, формировать осознанное и ответственное отношение к собственной безопасности и безопасности окружающих.</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5. Обогащать опыт отражения знаний, впечатлений в различных видах деятельности (игровой, трудовой, художественно-эстетической и др.).</a:t>
            </a:r>
            <a:r>
              <a:rPr lang="ru-RU" sz="4000" dirty="0" smtClean="0">
                <a:solidFill>
                  <a:srgbClr val="002060"/>
                </a:solidFill>
                <a:latin typeface="Times New Roman" panose="02020603050405020304" pitchFamily="18" charset="0"/>
                <a:cs typeface="Times New Roman" panose="02020603050405020304" pitchFamily="18" charset="0"/>
              </a:rPr>
              <a:t/>
            </a:r>
            <a:br>
              <a:rPr lang="ru-RU" sz="4000" dirty="0" smtClean="0">
                <a:solidFill>
                  <a:srgbClr val="002060"/>
                </a:solidFill>
                <a:latin typeface="Times New Roman" panose="02020603050405020304" pitchFamily="18" charset="0"/>
                <a:cs typeface="Times New Roman" panose="02020603050405020304" pitchFamily="18" charset="0"/>
              </a:rPr>
            </a:br>
            <a:r>
              <a:rPr lang="ru-RU" sz="3600" dirty="0" smtClean="0">
                <a:solidFill>
                  <a:srgbClr val="FFFF00"/>
                </a:solidFill>
              </a:rPr>
              <a:t/>
            </a:r>
            <a:br>
              <a:rPr lang="ru-RU" sz="3600" dirty="0" smtClean="0">
                <a:solidFill>
                  <a:srgbClr val="FFFF00"/>
                </a:solidFill>
              </a:rPr>
            </a:br>
            <a:endParaRPr lang="ru-RU" sz="3600" b="1" dirty="0">
              <a:solidFill>
                <a:srgbClr val="FF0000"/>
              </a:solidFill>
            </a:endParaRP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357214"/>
            <a:ext cx="9126855" cy="6874858"/>
          </a:xfrm>
          <a:prstGeom prst="rect">
            <a:avLst/>
          </a:prstGeom>
          <a:noFill/>
        </p:spPr>
      </p:pic>
      <p:sp>
        <p:nvSpPr>
          <p:cNvPr id="2" name="Заголовок 1"/>
          <p:cNvSpPr>
            <a:spLocks noGrp="1"/>
          </p:cNvSpPr>
          <p:nvPr>
            <p:ph type="ctrTitle"/>
          </p:nvPr>
        </p:nvSpPr>
        <p:spPr>
          <a:xfrm>
            <a:off x="1071538" y="1"/>
            <a:ext cx="6858048" cy="1071546"/>
          </a:xfrm>
        </p:spPr>
        <p:txBody>
          <a:bodyPr>
            <a:normAutofit/>
          </a:bodyPr>
          <a:lstStyle/>
          <a:p>
            <a:r>
              <a:rPr lang="ru-RU" b="1" dirty="0" smtClean="0">
                <a:solidFill>
                  <a:srgbClr val="FF0000"/>
                </a:solidFill>
              </a:rPr>
              <a:t>Этапы реализации проекта</a:t>
            </a:r>
            <a:endParaRPr lang="ru-RU" b="1" dirty="0">
              <a:solidFill>
                <a:srgbClr val="FF0000"/>
              </a:solidFill>
            </a:endParaRPr>
          </a:p>
        </p:txBody>
      </p:sp>
      <p:sp>
        <p:nvSpPr>
          <p:cNvPr id="3" name="Подзаголовок 2"/>
          <p:cNvSpPr>
            <a:spLocks noGrp="1"/>
          </p:cNvSpPr>
          <p:nvPr>
            <p:ph type="subTitle" idx="1"/>
          </p:nvPr>
        </p:nvSpPr>
        <p:spPr/>
        <p:txBody>
          <a:bodyPr>
            <a:normAutofit/>
          </a:bodyPr>
          <a:lstStyle/>
          <a:p>
            <a:r>
              <a:rPr lang="ru-RU" dirty="0" smtClean="0"/>
              <a:t>.</a:t>
            </a:r>
            <a:endParaRPr lang="ru-RU" dirty="0"/>
          </a:p>
        </p:txBody>
      </p:sp>
      <p:sp>
        <p:nvSpPr>
          <p:cNvPr id="6" name="Прямоугольник 5"/>
          <p:cNvSpPr/>
          <p:nvPr/>
        </p:nvSpPr>
        <p:spPr>
          <a:xfrm>
            <a:off x="857224" y="1142984"/>
            <a:ext cx="7715304" cy="1015663"/>
          </a:xfrm>
          <a:prstGeom prst="rect">
            <a:avLst/>
          </a:prstGeom>
        </p:spPr>
        <p:txBody>
          <a:bodyPr wrap="square">
            <a:spAutoFit/>
          </a:bodyPr>
          <a:lstStyle/>
          <a:p>
            <a:pPr>
              <a:buFont typeface="Wingdings" panose="05000000000000000000" pitchFamily="2" charset="2"/>
              <a:buChar char="Ø"/>
            </a:pPr>
            <a:r>
              <a:rPr lang="ru-RU" sz="2000" dirty="0" smtClean="0">
                <a:solidFill>
                  <a:srgbClr val="002060"/>
                </a:solidFill>
                <a:latin typeface="Times New Roman" panose="02020603050405020304" pitchFamily="18" charset="0"/>
                <a:cs typeface="Times New Roman" panose="02020603050405020304" pitchFamily="18" charset="0"/>
              </a:rPr>
              <a:t>Рассматривание детьми  книг, альбомов, энциклопедий</a:t>
            </a:r>
          </a:p>
          <a:p>
            <a:pPr>
              <a:buFont typeface="Wingdings" panose="05000000000000000000" pitchFamily="2" charset="2"/>
              <a:buChar char="Ø"/>
            </a:pPr>
            <a:r>
              <a:rPr lang="ru-RU" sz="2000" dirty="0" smtClean="0">
                <a:solidFill>
                  <a:srgbClr val="002060"/>
                </a:solidFill>
                <a:latin typeface="Times New Roman" panose="02020603050405020304" pitchFamily="18" charset="0"/>
                <a:cs typeface="Times New Roman" panose="02020603050405020304" pitchFamily="18" charset="0"/>
              </a:rPr>
              <a:t> «В мире кошек», «Четвероногий друг», «Домашние животные», «Лошади» и т.д.</a:t>
            </a:r>
            <a:endParaRPr lang="ru-RU" sz="2000" dirty="0">
              <a:solidFill>
                <a:srgbClr val="002060"/>
              </a:solidFill>
              <a:latin typeface="Times New Roman" panose="02020603050405020304" pitchFamily="18" charset="0"/>
              <a:cs typeface="Times New Roman" panose="02020603050405020304" pitchFamily="18" charset="0"/>
            </a:endParaRPr>
          </a:p>
        </p:txBody>
      </p:sp>
      <p:pic>
        <p:nvPicPr>
          <p:cNvPr id="4" name="Picture 2" descr="C:\Users\DNS\Desktop\Проект дом животные\IMG-20180316-WA000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4282" y="2285992"/>
            <a:ext cx="5072098" cy="3786214"/>
          </a:xfrm>
          <a:prstGeom prst="rect">
            <a:avLst/>
          </a:prstGeom>
          <a:noFill/>
        </p:spPr>
      </p:pic>
      <p:pic>
        <p:nvPicPr>
          <p:cNvPr id="1027" name="Picture 3" descr="C:\Users\DNS\Desktop\Проект дом животные\IMG-20180316-WA001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72132" y="1928802"/>
            <a:ext cx="3071816" cy="4286280"/>
          </a:xfrm>
          <a:prstGeom prst="rect">
            <a:avLst/>
          </a:prstGeom>
          <a:noFill/>
        </p:spPr>
      </p:pic>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357214"/>
            <a:ext cx="9126855" cy="6874858"/>
          </a:xfrm>
          <a:prstGeom prst="rect">
            <a:avLst/>
          </a:prstGeom>
          <a:noFill/>
        </p:spPr>
      </p:pic>
      <p:sp>
        <p:nvSpPr>
          <p:cNvPr id="2" name="Заголовок 1"/>
          <p:cNvSpPr>
            <a:spLocks noGrp="1"/>
          </p:cNvSpPr>
          <p:nvPr>
            <p:ph type="ctrTitle"/>
          </p:nvPr>
        </p:nvSpPr>
        <p:spPr>
          <a:xfrm>
            <a:off x="714348" y="0"/>
            <a:ext cx="7215238" cy="785795"/>
          </a:xfrm>
        </p:spPr>
        <p:txBody>
          <a:bodyPr>
            <a:normAutofit fontScale="90000"/>
          </a:bodyPr>
          <a:lstStyle/>
          <a:p>
            <a:r>
              <a:rPr lang="ru-RU" b="1" dirty="0" smtClean="0">
                <a:solidFill>
                  <a:srgbClr val="FF0000"/>
                </a:solidFill>
              </a:rPr>
              <a:t>Дидактические игры</a:t>
            </a:r>
            <a:br>
              <a:rPr lang="ru-RU" b="1" dirty="0" smtClean="0">
                <a:solidFill>
                  <a:srgbClr val="FF0000"/>
                </a:solidFill>
              </a:rPr>
            </a:br>
            <a:r>
              <a:rPr lang="ru-RU" sz="2700" b="1" dirty="0" smtClean="0">
                <a:solidFill>
                  <a:srgbClr val="002060"/>
                </a:solidFill>
              </a:rPr>
              <a:t>«Кто чей малыш?», «Кто где живёт?», «Чей домик?»</a:t>
            </a:r>
            <a:endParaRPr lang="ru-RU" b="1" dirty="0">
              <a:solidFill>
                <a:srgbClr val="002060"/>
              </a:solidFill>
            </a:endParaRPr>
          </a:p>
        </p:txBody>
      </p:sp>
      <p:sp>
        <p:nvSpPr>
          <p:cNvPr id="3" name="Подзаголовок 2"/>
          <p:cNvSpPr>
            <a:spLocks noGrp="1"/>
          </p:cNvSpPr>
          <p:nvPr>
            <p:ph type="subTitle" idx="1"/>
          </p:nvPr>
        </p:nvSpPr>
        <p:spPr/>
        <p:txBody>
          <a:bodyPr>
            <a:normAutofit/>
          </a:bodyPr>
          <a:lstStyle/>
          <a:p>
            <a:r>
              <a:rPr lang="ru-RU" dirty="0" smtClean="0"/>
              <a:t>.</a:t>
            </a:r>
            <a:endParaRPr lang="ru-RU" dirty="0"/>
          </a:p>
        </p:txBody>
      </p:sp>
      <p:sp>
        <p:nvSpPr>
          <p:cNvPr id="6" name="Прямоугольник 5"/>
          <p:cNvSpPr/>
          <p:nvPr/>
        </p:nvSpPr>
        <p:spPr>
          <a:xfrm>
            <a:off x="857224" y="1142984"/>
            <a:ext cx="7715304" cy="400110"/>
          </a:xfrm>
          <a:prstGeom prst="rect">
            <a:avLst/>
          </a:prstGeom>
        </p:spPr>
        <p:txBody>
          <a:bodyPr wrap="square">
            <a:spAutoFit/>
          </a:bodyPr>
          <a:lstStyle/>
          <a:p>
            <a:endParaRPr lang="ru-RU" sz="2000" dirty="0" smtClean="0">
              <a:solidFill>
                <a:srgbClr val="002060"/>
              </a:solidFill>
              <a:latin typeface="Times New Roman" panose="02020603050405020304" pitchFamily="18" charset="0"/>
              <a:cs typeface="Times New Roman" panose="02020603050405020304" pitchFamily="18" charset="0"/>
            </a:endParaRPr>
          </a:p>
        </p:txBody>
      </p:sp>
      <p:pic>
        <p:nvPicPr>
          <p:cNvPr id="5122" name="Picture 2" descr="C:\Users\DNS\Desktop\Проект дом животные\IMG-20180316-WA0009.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5720" y="1142984"/>
            <a:ext cx="3429006" cy="4714884"/>
          </a:xfrm>
          <a:prstGeom prst="rect">
            <a:avLst/>
          </a:prstGeom>
          <a:noFill/>
        </p:spPr>
      </p:pic>
      <p:pic>
        <p:nvPicPr>
          <p:cNvPr id="5123" name="Picture 3" descr="C:\Users\DNS\Desktop\Проект дом животные\IMG-20180316-WA001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86182" y="1857364"/>
            <a:ext cx="5143504" cy="4786322"/>
          </a:xfrm>
          <a:prstGeom prst="rect">
            <a:avLst/>
          </a:prstGeom>
          <a:noFill/>
        </p:spPr>
      </p:pic>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0"/>
            <a:ext cx="9126855" cy="6874858"/>
          </a:xfrm>
          <a:prstGeom prst="rect">
            <a:avLst/>
          </a:prstGeom>
          <a:noFill/>
        </p:spPr>
      </p:pic>
      <p:sp>
        <p:nvSpPr>
          <p:cNvPr id="2" name="Заголовок 1"/>
          <p:cNvSpPr>
            <a:spLocks noGrp="1"/>
          </p:cNvSpPr>
          <p:nvPr>
            <p:ph type="ctrTitle"/>
          </p:nvPr>
        </p:nvSpPr>
        <p:spPr>
          <a:xfrm>
            <a:off x="685800" y="857232"/>
            <a:ext cx="7772400" cy="1143008"/>
          </a:xfrm>
        </p:spPr>
        <p:txBody>
          <a:bodyPr>
            <a:normAutofit fontScale="90000"/>
          </a:bodyPr>
          <a:lstStyle/>
          <a:p>
            <a:r>
              <a:rPr lang="ru-RU" b="1" dirty="0" smtClean="0">
                <a:solidFill>
                  <a:srgbClr val="FFFF00"/>
                </a:solidFill>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Сюжетно-ролевая игра«Семья» (сюжет «На приеме у ветеринара»).</a:t>
            </a:r>
            <a:endParaRPr lang="ru-RU" b="1" dirty="0">
              <a:solidFill>
                <a:srgbClr val="FF0000"/>
              </a:solidFill>
            </a:endParaRPr>
          </a:p>
        </p:txBody>
      </p:sp>
      <p:sp>
        <p:nvSpPr>
          <p:cNvPr id="3" name="Подзаголовок 2"/>
          <p:cNvSpPr>
            <a:spLocks noGrp="1"/>
          </p:cNvSpPr>
          <p:nvPr>
            <p:ph type="subTitle" idx="1"/>
          </p:nvPr>
        </p:nvSpPr>
        <p:spPr/>
        <p:txBody>
          <a:bodyPr>
            <a:normAutofit/>
          </a:bodyPr>
          <a:lstStyle/>
          <a:p>
            <a:endParaRPr lang="ru-RU" dirty="0"/>
          </a:p>
        </p:txBody>
      </p:sp>
      <p:pic>
        <p:nvPicPr>
          <p:cNvPr id="1028" name="Picture 4" descr="C:\Users\User\Desktop\0_45b03_4d3dff1d_M.jpg.gif"/>
          <p:cNvPicPr>
            <a:picLocks noChangeAspect="1" noChangeArrowheads="1" noCrop="1"/>
          </p:cNvPicPr>
          <p:nvPr/>
        </p:nvPicPr>
        <p:blipFill>
          <a:blip r:embed="rId3"/>
          <a:srcRect/>
          <a:stretch>
            <a:fillRect/>
          </a:stretch>
        </p:blipFill>
        <p:spPr bwMode="auto">
          <a:xfrm>
            <a:off x="214282" y="-214338"/>
            <a:ext cx="1885950" cy="1352550"/>
          </a:xfrm>
          <a:prstGeom prst="rect">
            <a:avLst/>
          </a:prstGeom>
          <a:noFill/>
        </p:spPr>
      </p:pic>
      <p:pic>
        <p:nvPicPr>
          <p:cNvPr id="2050" name="Picture 2" descr="C:\Users\DNS\Desktop\Проект дом животные\IMG-20180316-WA000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85852" y="2143116"/>
            <a:ext cx="6500858" cy="4357718"/>
          </a:xfrm>
          <a:prstGeom prst="rect">
            <a:avLst/>
          </a:prstGeom>
          <a:noFill/>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1"/>
            <a:ext cx="9126855" cy="6874858"/>
          </a:xfrm>
          <a:prstGeom prst="rect">
            <a:avLst/>
          </a:prstGeom>
          <a:noFill/>
        </p:spPr>
      </p:pic>
      <p:sp>
        <p:nvSpPr>
          <p:cNvPr id="2" name="Заголовок 1"/>
          <p:cNvSpPr>
            <a:spLocks noGrp="1"/>
          </p:cNvSpPr>
          <p:nvPr>
            <p:ph type="ctrTitle"/>
          </p:nvPr>
        </p:nvSpPr>
        <p:spPr>
          <a:xfrm>
            <a:off x="685800" y="785795"/>
            <a:ext cx="7772400" cy="2214577"/>
          </a:xfrm>
        </p:spPr>
        <p:txBody>
          <a:bodyPr>
            <a:normAutofit/>
          </a:bodyPr>
          <a:lstStyle/>
          <a:p>
            <a:endParaRPr lang="ru-RU" dirty="0"/>
          </a:p>
        </p:txBody>
      </p:sp>
      <p:sp>
        <p:nvSpPr>
          <p:cNvPr id="3" name="Подзаголовок 2"/>
          <p:cNvSpPr>
            <a:spLocks noGrp="1"/>
          </p:cNvSpPr>
          <p:nvPr>
            <p:ph type="subTitle" idx="1"/>
          </p:nvPr>
        </p:nvSpPr>
        <p:spPr/>
        <p:txBody>
          <a:bodyPr>
            <a:normAutofit/>
          </a:bodyPr>
          <a:lstStyle/>
          <a:p>
            <a:endParaRPr lang="ru-RU" dirty="0"/>
          </a:p>
        </p:txBody>
      </p:sp>
      <p:pic>
        <p:nvPicPr>
          <p:cNvPr id="3074" name="Picture 2" descr="C:\Users\DNS\Desktop\Проект дом животные\IMG-20180316-WA002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4282" y="214290"/>
            <a:ext cx="5072098" cy="4357694"/>
          </a:xfrm>
          <a:prstGeom prst="rect">
            <a:avLst/>
          </a:prstGeom>
          <a:noFill/>
        </p:spPr>
      </p:pic>
      <p:pic>
        <p:nvPicPr>
          <p:cNvPr id="3075" name="Picture 3" descr="C:\Users\DNS\Desktop\Проект дом животные\IMG-20180316-WA002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28992" y="2571744"/>
            <a:ext cx="5357818" cy="4071942"/>
          </a:xfrm>
          <a:prstGeom prst="rect">
            <a:avLst/>
          </a:prstGeom>
          <a:noFill/>
        </p:spPr>
      </p:pic>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17145" y="-16858"/>
            <a:ext cx="9126855" cy="6874858"/>
          </a:xfrm>
          <a:prstGeom prst="rect">
            <a:avLst/>
          </a:prstGeom>
          <a:noFill/>
        </p:spPr>
      </p:pic>
      <p:sp>
        <p:nvSpPr>
          <p:cNvPr id="2" name="Заголовок 1"/>
          <p:cNvSpPr>
            <a:spLocks noGrp="1"/>
          </p:cNvSpPr>
          <p:nvPr>
            <p:ph type="ctrTitle"/>
          </p:nvPr>
        </p:nvSpPr>
        <p:spPr>
          <a:xfrm>
            <a:off x="1357290" y="500043"/>
            <a:ext cx="6572296" cy="2214577"/>
          </a:xfrm>
        </p:spPr>
        <p:txBody>
          <a:bodyPr>
            <a:normAutofit/>
          </a:bodyPr>
          <a:lstStyle/>
          <a:p>
            <a:endParaRPr lang="ru-RU" b="1" dirty="0">
              <a:solidFill>
                <a:srgbClr val="FF0000"/>
              </a:solidFill>
            </a:endParaRPr>
          </a:p>
        </p:txBody>
      </p:sp>
      <p:sp>
        <p:nvSpPr>
          <p:cNvPr id="3" name="Подзаголовок 2"/>
          <p:cNvSpPr>
            <a:spLocks noGrp="1"/>
          </p:cNvSpPr>
          <p:nvPr>
            <p:ph type="subTitle" idx="1"/>
          </p:nvPr>
        </p:nvSpPr>
        <p:spPr/>
        <p:txBody>
          <a:bodyPr>
            <a:normAutofit/>
          </a:bodyPr>
          <a:lstStyle/>
          <a:p>
            <a:r>
              <a:rPr lang="ru-RU" dirty="0" smtClean="0"/>
              <a:t>.</a:t>
            </a:r>
            <a:endParaRPr lang="ru-RU" dirty="0"/>
          </a:p>
        </p:txBody>
      </p:sp>
      <p:pic>
        <p:nvPicPr>
          <p:cNvPr id="4098" name="Picture 2" descr="C:\Users\DNS\Desktop\Проект дом животные\IMG-20180316-WA002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4282" y="214290"/>
            <a:ext cx="5214942" cy="3857652"/>
          </a:xfrm>
          <a:prstGeom prst="rect">
            <a:avLst/>
          </a:prstGeom>
          <a:noFill/>
        </p:spPr>
      </p:pic>
      <p:pic>
        <p:nvPicPr>
          <p:cNvPr id="4099" name="Picture 3" descr="C:\Users\DNS\Desktop\Проект дом животные\IMG-20180316-WA0029.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0430" y="2786058"/>
            <a:ext cx="5357818" cy="3857652"/>
          </a:xfrm>
          <a:prstGeom prst="rect">
            <a:avLst/>
          </a:prstGeom>
          <a:noFill/>
        </p:spPr>
      </p:pic>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1"/>
            <a:ext cx="9126855" cy="6874858"/>
          </a:xfrm>
          <a:prstGeom prst="rect">
            <a:avLst/>
          </a:prstGeom>
          <a:noFill/>
        </p:spPr>
      </p:pic>
      <p:sp>
        <p:nvSpPr>
          <p:cNvPr id="2" name="Заголовок 1"/>
          <p:cNvSpPr>
            <a:spLocks noGrp="1"/>
          </p:cNvSpPr>
          <p:nvPr>
            <p:ph type="ctrTitle"/>
          </p:nvPr>
        </p:nvSpPr>
        <p:spPr>
          <a:xfrm>
            <a:off x="214282" y="285728"/>
            <a:ext cx="8286808" cy="1714512"/>
          </a:xfrm>
        </p:spPr>
        <p:txBody>
          <a:bodyPr>
            <a:normAutofit fontScale="90000"/>
          </a:bodyPr>
          <a:lstStyle/>
          <a:p>
            <a:r>
              <a:rPr lang="ru-RU" sz="3600" b="1" dirty="0" smtClean="0">
                <a:solidFill>
                  <a:srgbClr val="FF0000"/>
                </a:solidFill>
              </a:rPr>
              <a:t/>
            </a:r>
            <a:br>
              <a:rPr lang="ru-RU" sz="3600" b="1" dirty="0" smtClean="0">
                <a:solidFill>
                  <a:srgbClr val="FF0000"/>
                </a:solidFill>
              </a:rPr>
            </a:br>
            <a:r>
              <a:rPr lang="ru-RU" sz="4000" dirty="0" smtClean="0">
                <a:solidFill>
                  <a:srgbClr val="FF0000"/>
                </a:solidFill>
                <a:latin typeface="Times New Roman" panose="02020603050405020304" pitchFamily="18" charset="0"/>
                <a:cs typeface="Times New Roman" panose="02020603050405020304" pitchFamily="18" charset="0"/>
              </a:rPr>
              <a:t>Работа в творческой мастерской</a:t>
            </a:r>
            <a:r>
              <a:rPr lang="ru-RU" sz="4000" dirty="0" smtClean="0">
                <a:solidFill>
                  <a:srgbClr val="002060"/>
                </a:solidFill>
                <a:latin typeface="Times New Roman" panose="02020603050405020304" pitchFamily="18" charset="0"/>
                <a:cs typeface="Times New Roman" panose="02020603050405020304" pitchFamily="18" charset="0"/>
              </a:rPr>
              <a:t>.</a:t>
            </a:r>
            <a:r>
              <a:rPr lang="ru-RU" sz="2700" dirty="0" smtClean="0">
                <a:solidFill>
                  <a:srgbClr val="002060"/>
                </a:solidFill>
                <a:latin typeface="Times New Roman" panose="02020603050405020304" pitchFamily="18" charset="0"/>
                <a:cs typeface="Times New Roman" panose="02020603050405020304" pitchFamily="18" charset="0"/>
              </a:rPr>
              <a:t/>
            </a:r>
            <a:br>
              <a:rPr lang="ru-RU" sz="2700" dirty="0" smtClean="0">
                <a:solidFill>
                  <a:srgbClr val="002060"/>
                </a:solidFill>
                <a:latin typeface="Times New Roman" panose="02020603050405020304" pitchFamily="18" charset="0"/>
                <a:cs typeface="Times New Roman" panose="02020603050405020304" pitchFamily="18" charset="0"/>
              </a:rPr>
            </a:br>
            <a:r>
              <a:rPr lang="ru-RU" sz="2700" b="1" i="1" u="sng" dirty="0" smtClean="0">
                <a:solidFill>
                  <a:srgbClr val="002060"/>
                </a:solidFill>
                <a:latin typeface="Times New Roman" panose="02020603050405020304" pitchFamily="18" charset="0"/>
                <a:cs typeface="Times New Roman" panose="02020603050405020304" pitchFamily="18" charset="0"/>
              </a:rPr>
              <a:t>- Аппликация «Кошка». Рисование «Моё любимое домашнее животное».Лепка «Овечки», «Кошечки»</a:t>
            </a:r>
            <a:r>
              <a:rPr lang="ru-RU" sz="2700" u="sng" dirty="0" smtClean="0">
                <a:solidFill>
                  <a:srgbClr val="002060"/>
                </a:solidFill>
                <a:latin typeface="Times New Roman" panose="02020603050405020304" pitchFamily="18" charset="0"/>
                <a:cs typeface="Times New Roman" panose="02020603050405020304" pitchFamily="18" charset="0"/>
              </a:rPr>
              <a:t/>
            </a:r>
            <a:br>
              <a:rPr lang="ru-RU" sz="2700" u="sng" dirty="0" smtClean="0">
                <a:solidFill>
                  <a:srgbClr val="002060"/>
                </a:solidFill>
                <a:latin typeface="Times New Roman" panose="02020603050405020304" pitchFamily="18" charset="0"/>
                <a:cs typeface="Times New Roman" panose="02020603050405020304" pitchFamily="18" charset="0"/>
              </a:rPr>
            </a:br>
            <a:r>
              <a:rPr lang="ru-RU" sz="2000" dirty="0" smtClean="0">
                <a:solidFill>
                  <a:srgbClr val="002060"/>
                </a:solidFill>
                <a:latin typeface="Times New Roman" panose="02020603050405020304" pitchFamily="18" charset="0"/>
                <a:cs typeface="Times New Roman" panose="02020603050405020304" pitchFamily="18" charset="0"/>
              </a:rPr>
              <a:t>Цель: учить детей передавать конструктивным способом домашних,                               </a:t>
            </a:r>
            <a:br>
              <a:rPr lang="ru-RU" sz="2000" dirty="0" smtClean="0">
                <a:solidFill>
                  <a:srgbClr val="002060"/>
                </a:solidFill>
                <a:latin typeface="Times New Roman" panose="02020603050405020304" pitchFamily="18" charset="0"/>
                <a:cs typeface="Times New Roman" panose="02020603050405020304" pitchFamily="18" charset="0"/>
              </a:rPr>
            </a:br>
            <a:r>
              <a:rPr lang="ru-RU" sz="2000" dirty="0" smtClean="0">
                <a:solidFill>
                  <a:srgbClr val="002060"/>
                </a:solidFill>
                <a:latin typeface="Times New Roman" panose="02020603050405020304" pitchFamily="18" charset="0"/>
                <a:cs typeface="Times New Roman" panose="02020603050405020304" pitchFamily="18" charset="0"/>
              </a:rPr>
              <a:t>питомцев, развивать фантазию, эстетический вкус.</a:t>
            </a:r>
            <a:r>
              <a:rPr lang="ru-RU" sz="3600" dirty="0" smtClean="0"/>
              <a:t/>
            </a:r>
            <a:br>
              <a:rPr lang="ru-RU" sz="3600" dirty="0" smtClean="0"/>
            </a:br>
            <a:endParaRPr lang="ru-RU" sz="3600" b="1" dirty="0">
              <a:solidFill>
                <a:srgbClr val="FF0000"/>
              </a:solidFill>
            </a:endParaRPr>
          </a:p>
        </p:txBody>
      </p:sp>
      <p:pic>
        <p:nvPicPr>
          <p:cNvPr id="6147" name="Picture 3" descr="C:\Users\DNS\Desktop\Проект дом животные\IMG-20180316-WA002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86250" y="3571876"/>
            <a:ext cx="4214906" cy="3071810"/>
          </a:xfrm>
          <a:prstGeom prst="rect">
            <a:avLst/>
          </a:prstGeom>
          <a:noFill/>
        </p:spPr>
      </p:pic>
      <p:pic>
        <p:nvPicPr>
          <p:cNvPr id="6146" name="Picture 2" descr="C:\Users\DNS\Desktop\Проект дом животные\IMG-20180316-WA0019.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4282" y="2214554"/>
            <a:ext cx="5000660" cy="3429024"/>
          </a:xfrm>
          <a:prstGeom prst="rect">
            <a:avLst/>
          </a:prstGeom>
          <a:noFill/>
        </p:spPr>
      </p:pic>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1"/>
            <a:ext cx="9126855" cy="6874858"/>
          </a:xfrm>
          <a:prstGeom prst="rect">
            <a:avLst/>
          </a:prstGeom>
          <a:noFill/>
        </p:spPr>
      </p:pic>
      <p:sp>
        <p:nvSpPr>
          <p:cNvPr id="2" name="Заголовок 1"/>
          <p:cNvSpPr>
            <a:spLocks noGrp="1"/>
          </p:cNvSpPr>
          <p:nvPr>
            <p:ph type="ctrTitle"/>
          </p:nvPr>
        </p:nvSpPr>
        <p:spPr>
          <a:xfrm>
            <a:off x="685800" y="285728"/>
            <a:ext cx="7772400" cy="1928826"/>
          </a:xfrm>
        </p:spPr>
        <p:txBody>
          <a:bodyPr>
            <a:noAutofit/>
          </a:bodyPr>
          <a:lstStyle/>
          <a:p>
            <a:r>
              <a:rPr lang="ru-RU" sz="2800" b="1" i="1" u="sng" dirty="0" smtClean="0">
                <a:solidFill>
                  <a:srgbClr val="FF0000"/>
                </a:solidFill>
                <a:latin typeface="Times New Roman" panose="02020603050405020304" pitchFamily="18" charset="0"/>
                <a:cs typeface="Times New Roman" panose="02020603050405020304" pitchFamily="18" charset="0"/>
              </a:rPr>
              <a:t>Выпуск фотогазеты </a:t>
            </a:r>
            <a:br>
              <a:rPr lang="ru-RU" sz="2800" b="1" i="1" u="sng" dirty="0" smtClean="0">
                <a:solidFill>
                  <a:srgbClr val="FF0000"/>
                </a:solidFill>
                <a:latin typeface="Times New Roman" panose="02020603050405020304" pitchFamily="18" charset="0"/>
                <a:cs typeface="Times New Roman" panose="02020603050405020304" pitchFamily="18" charset="0"/>
              </a:rPr>
            </a:br>
            <a:r>
              <a:rPr lang="ru-RU" sz="2800" b="1" i="1" u="sng" dirty="0" smtClean="0">
                <a:solidFill>
                  <a:srgbClr val="FF0000"/>
                </a:solidFill>
                <a:latin typeface="Times New Roman" panose="02020603050405020304" pitchFamily="18" charset="0"/>
                <a:cs typeface="Times New Roman" panose="02020603050405020304" pitchFamily="18" charset="0"/>
              </a:rPr>
              <a:t>«Мои любимые питомцы».</a:t>
            </a:r>
            <a:r>
              <a:rPr lang="ru-RU" sz="3200" b="1" i="1" u="sng" dirty="0" smtClean="0">
                <a:solidFill>
                  <a:srgbClr val="FF0000"/>
                </a:solidFill>
                <a:latin typeface="Times New Roman" panose="02020603050405020304" pitchFamily="18" charset="0"/>
                <a:cs typeface="Times New Roman" panose="02020603050405020304" pitchFamily="18" charset="0"/>
              </a:rPr>
              <a:t/>
            </a:r>
            <a:br>
              <a:rPr lang="ru-RU" sz="3200" b="1" i="1" u="sng" dirty="0" smtClean="0">
                <a:solidFill>
                  <a:srgbClr val="FF0000"/>
                </a:solidFill>
                <a:latin typeface="Times New Roman" panose="02020603050405020304" pitchFamily="18" charset="0"/>
                <a:cs typeface="Times New Roman" panose="02020603050405020304" pitchFamily="18" charset="0"/>
              </a:rPr>
            </a:br>
            <a:r>
              <a:rPr lang="ru-RU" sz="2800" b="1" u="sng" dirty="0" smtClean="0">
                <a:solidFill>
                  <a:srgbClr val="FF0000"/>
                </a:solidFill>
                <a:latin typeface="Times New Roman" panose="02020603050405020304" pitchFamily="18" charset="0"/>
                <a:cs typeface="Times New Roman" panose="02020603050405020304" pitchFamily="18" charset="0"/>
              </a:rPr>
              <a:t>Цель: </a:t>
            </a:r>
            <a:r>
              <a:rPr lang="ru-RU" sz="2800" dirty="0" smtClean="0">
                <a:solidFill>
                  <a:srgbClr val="FF0000"/>
                </a:solidFill>
                <a:latin typeface="Times New Roman" panose="02020603050405020304" pitchFamily="18" charset="0"/>
                <a:cs typeface="Times New Roman" panose="02020603050405020304" pitchFamily="18" charset="0"/>
              </a:rPr>
              <a:t>показать и рассказать о своих домашних питомцах, воспитывать любовь к животным.</a:t>
            </a:r>
            <a:endParaRPr lang="ru-RU" sz="2800" b="1" dirty="0">
              <a:solidFill>
                <a:srgbClr val="FF0000"/>
              </a:solidFill>
            </a:endParaRPr>
          </a:p>
        </p:txBody>
      </p:sp>
      <p:sp>
        <p:nvSpPr>
          <p:cNvPr id="3" name="Подзаголовок 2"/>
          <p:cNvSpPr>
            <a:spLocks noGrp="1"/>
          </p:cNvSpPr>
          <p:nvPr>
            <p:ph type="subTitle" idx="1"/>
          </p:nvPr>
        </p:nvSpPr>
        <p:spPr/>
        <p:txBody>
          <a:bodyPr>
            <a:normAutofit/>
          </a:bodyPr>
          <a:lstStyle/>
          <a:p>
            <a:endParaRPr lang="ru-RU" dirty="0"/>
          </a:p>
        </p:txBody>
      </p:sp>
      <p:pic>
        <p:nvPicPr>
          <p:cNvPr id="7170" name="Picture 2" descr="C:\Users\DNS\Desktop\Проект дом животные\IMG-20180316-WA000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4414" y="2071678"/>
            <a:ext cx="6572264" cy="4572032"/>
          </a:xfrm>
          <a:prstGeom prst="rect">
            <a:avLst/>
          </a:prstGeom>
          <a:noFill/>
        </p:spPr>
      </p:pic>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0"/>
            <a:ext cx="9126855" cy="6874858"/>
          </a:xfrm>
          <a:prstGeom prst="rect">
            <a:avLst/>
          </a:prstGeom>
          <a:noFill/>
        </p:spPr>
      </p:pic>
      <p:sp>
        <p:nvSpPr>
          <p:cNvPr id="2" name="Заголовок 1"/>
          <p:cNvSpPr>
            <a:spLocks noGrp="1"/>
          </p:cNvSpPr>
          <p:nvPr>
            <p:ph type="ctrTitle"/>
          </p:nvPr>
        </p:nvSpPr>
        <p:spPr>
          <a:xfrm>
            <a:off x="500034" y="357167"/>
            <a:ext cx="8215370" cy="857255"/>
          </a:xfrm>
        </p:spPr>
        <p:txBody>
          <a:bodyPr>
            <a:normAutofit/>
          </a:bodyPr>
          <a:lstStyle/>
          <a:p>
            <a:r>
              <a:rPr lang="ru-RU" b="1" dirty="0" smtClean="0">
                <a:solidFill>
                  <a:srgbClr val="FF0000"/>
                </a:solidFill>
              </a:rPr>
              <a:t>Защита проекта «Мой питомец»</a:t>
            </a:r>
            <a:endParaRPr lang="ru-RU" b="1" dirty="0">
              <a:solidFill>
                <a:srgbClr val="FF0000"/>
              </a:solidFill>
            </a:endParaRPr>
          </a:p>
        </p:txBody>
      </p:sp>
      <p:sp>
        <p:nvSpPr>
          <p:cNvPr id="3" name="Подзаголовок 2"/>
          <p:cNvSpPr>
            <a:spLocks noGrp="1"/>
          </p:cNvSpPr>
          <p:nvPr>
            <p:ph type="subTitle" idx="1"/>
          </p:nvPr>
        </p:nvSpPr>
        <p:spPr>
          <a:xfrm>
            <a:off x="4143372" y="3357562"/>
            <a:ext cx="3629028" cy="2571768"/>
          </a:xfrm>
        </p:spPr>
        <p:txBody>
          <a:bodyPr>
            <a:normAutofit/>
          </a:bodyPr>
          <a:lstStyle/>
          <a:p>
            <a:endParaRPr lang="ru-RU" b="1" dirty="0" smtClean="0">
              <a:solidFill>
                <a:srgbClr val="7030A0"/>
              </a:solidFill>
            </a:endParaRPr>
          </a:p>
          <a:p>
            <a:endParaRPr lang="ru-RU" dirty="0"/>
          </a:p>
        </p:txBody>
      </p:sp>
      <p:pic>
        <p:nvPicPr>
          <p:cNvPr id="8194" name="Picture 2" descr="C:\Users\DNS\Desktop\Проект дом животные\IMG-20180319-WA001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71538" y="1285860"/>
            <a:ext cx="6643734" cy="4714908"/>
          </a:xfrm>
          <a:prstGeom prst="rect">
            <a:avLst/>
          </a:prstGeom>
          <a:noFill/>
        </p:spPr>
      </p:pic>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17145" y="-16858"/>
            <a:ext cx="9126855" cy="6874858"/>
          </a:xfrm>
          <a:prstGeom prst="rect">
            <a:avLst/>
          </a:prstGeom>
          <a:noFill/>
        </p:spPr>
      </p:pic>
      <p:sp>
        <p:nvSpPr>
          <p:cNvPr id="2" name="Заголовок 1"/>
          <p:cNvSpPr>
            <a:spLocks noGrp="1"/>
          </p:cNvSpPr>
          <p:nvPr>
            <p:ph type="ctrTitle"/>
          </p:nvPr>
        </p:nvSpPr>
        <p:spPr>
          <a:xfrm>
            <a:off x="685800" y="642918"/>
            <a:ext cx="6886596" cy="2500330"/>
          </a:xfrm>
        </p:spPr>
        <p:txBody>
          <a:bodyPr>
            <a:noAutofit/>
          </a:bodyPr>
          <a:lstStyle/>
          <a:p>
            <a:r>
              <a:rPr lang="ru-RU" sz="3600" dirty="0" smtClean="0"/>
              <a:t/>
            </a:r>
            <a:br>
              <a:rPr lang="ru-RU" sz="3600" dirty="0" smtClean="0"/>
            </a:br>
            <a:endParaRPr lang="ru-RU" sz="3600" dirty="0"/>
          </a:p>
        </p:txBody>
      </p:sp>
      <p:sp>
        <p:nvSpPr>
          <p:cNvPr id="3" name="Подзаголовок 2"/>
          <p:cNvSpPr>
            <a:spLocks noGrp="1"/>
          </p:cNvSpPr>
          <p:nvPr>
            <p:ph type="subTitle" idx="1"/>
          </p:nvPr>
        </p:nvSpPr>
        <p:spPr/>
        <p:txBody>
          <a:bodyPr>
            <a:normAutofit/>
          </a:bodyPr>
          <a:lstStyle/>
          <a:p>
            <a:endParaRPr lang="ru-RU" dirty="0"/>
          </a:p>
        </p:txBody>
      </p:sp>
      <p:pic>
        <p:nvPicPr>
          <p:cNvPr id="9218" name="Picture 2" descr="C:\Users\DNS\Desktop\Проект дом животные\IMG-20180319-WA0019.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4282" y="214290"/>
            <a:ext cx="3857652" cy="5286412"/>
          </a:xfrm>
          <a:prstGeom prst="rect">
            <a:avLst/>
          </a:prstGeom>
          <a:noFill/>
        </p:spPr>
      </p:pic>
      <p:pic>
        <p:nvPicPr>
          <p:cNvPr id="9219" name="Picture 3" descr="C:\Users\DNS\Desktop\Проект дом животные\IMG-20180319-WA002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00364" y="2285992"/>
            <a:ext cx="5929354" cy="4357718"/>
          </a:xfrm>
          <a:prstGeom prst="rect">
            <a:avLst/>
          </a:prstGeom>
          <a:noFill/>
        </p:spPr>
      </p:pic>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1"/>
            <a:ext cx="9126855" cy="6874858"/>
          </a:xfrm>
          <a:prstGeom prst="rect">
            <a:avLst/>
          </a:prstGeom>
          <a:noFill/>
        </p:spPr>
      </p:pic>
      <p:sp>
        <p:nvSpPr>
          <p:cNvPr id="2" name="Заголовок 1"/>
          <p:cNvSpPr>
            <a:spLocks noGrp="1"/>
          </p:cNvSpPr>
          <p:nvPr>
            <p:ph type="ctrTitle"/>
          </p:nvPr>
        </p:nvSpPr>
        <p:spPr>
          <a:xfrm>
            <a:off x="1071538" y="1071546"/>
            <a:ext cx="7386662" cy="3786214"/>
          </a:xfrm>
        </p:spPr>
        <p:txBody>
          <a:bodyPr>
            <a:normAutofit fontScale="90000"/>
          </a:bodyPr>
          <a:lstStyle/>
          <a:p>
            <a:r>
              <a:rPr lang="ru-RU" sz="2700" b="1" u="sng" dirty="0" smtClean="0">
                <a:solidFill>
                  <a:srgbClr val="FF0000"/>
                </a:solidFill>
                <a:latin typeface="Times New Roman" panose="02020603050405020304" pitchFamily="18" charset="0"/>
                <a:cs typeface="Times New Roman" panose="02020603050405020304" pitchFamily="18" charset="0"/>
              </a:rPr>
              <a:t>Ожидаемый  результат </a:t>
            </a:r>
            <a:r>
              <a:rPr lang="ru-RU" sz="3100" dirty="0" smtClean="0">
                <a:solidFill>
                  <a:srgbClr val="002060"/>
                </a:solidFill>
                <a:latin typeface="Times New Roman" panose="02020603050405020304" pitchFamily="18" charset="0"/>
                <a:cs typeface="Times New Roman" panose="02020603050405020304" pitchFamily="18" charset="0"/>
              </a:rPr>
              <a:t/>
            </a:r>
            <a:br>
              <a:rPr lang="ru-RU" sz="3100" dirty="0" smtClean="0">
                <a:solidFill>
                  <a:srgbClr val="002060"/>
                </a:solidFill>
                <a:latin typeface="Times New Roman" panose="02020603050405020304" pitchFamily="18" charset="0"/>
                <a:cs typeface="Times New Roman" panose="02020603050405020304" pitchFamily="18" charset="0"/>
              </a:rPr>
            </a:br>
            <a:r>
              <a:rPr lang="ru-RU" sz="3100" dirty="0" smtClean="0">
                <a:solidFill>
                  <a:srgbClr val="002060"/>
                </a:solidFill>
                <a:latin typeface="Times New Roman" panose="02020603050405020304" pitchFamily="18" charset="0"/>
                <a:cs typeface="Times New Roman" panose="02020603050405020304" pitchFamily="18" charset="0"/>
              </a:rPr>
              <a:t> </a:t>
            </a:r>
            <a:br>
              <a:rPr lang="ru-RU" sz="3100" dirty="0" smtClean="0">
                <a:solidFill>
                  <a:srgbClr val="002060"/>
                </a:solidFill>
                <a:latin typeface="Times New Roman" panose="02020603050405020304" pitchFamily="18" charset="0"/>
                <a:cs typeface="Times New Roman" panose="02020603050405020304" pitchFamily="18" charset="0"/>
              </a:rPr>
            </a:br>
            <a:r>
              <a:rPr lang="ru-RU" sz="2700" dirty="0" smtClean="0">
                <a:solidFill>
                  <a:srgbClr val="002060"/>
                </a:solidFill>
                <a:latin typeface="Times New Roman" panose="02020603050405020304" pitchFamily="18" charset="0"/>
                <a:cs typeface="Times New Roman" panose="02020603050405020304" pitchFamily="18" charset="0"/>
              </a:rPr>
              <a:t>В результате проекта «Наши домашние питомцы» у детей обогатились  и пополнились знания о домашних питомцах, их значении в жизни человека.</a:t>
            </a:r>
            <a:br>
              <a:rPr lang="ru-RU" sz="2700" dirty="0" smtClean="0">
                <a:solidFill>
                  <a:srgbClr val="002060"/>
                </a:solidFill>
                <a:latin typeface="Times New Roman" panose="02020603050405020304" pitchFamily="18" charset="0"/>
                <a:cs typeface="Times New Roman" panose="02020603050405020304" pitchFamily="18" charset="0"/>
              </a:rPr>
            </a:br>
            <a:r>
              <a:rPr lang="ru-RU" sz="2700" dirty="0" smtClean="0">
                <a:solidFill>
                  <a:srgbClr val="002060"/>
                </a:solidFill>
                <a:latin typeface="Times New Roman" panose="02020603050405020304" pitchFamily="18" charset="0"/>
                <a:cs typeface="Times New Roman" panose="02020603050405020304" pitchFamily="18" charset="0"/>
              </a:rPr>
              <a:t>Родители приняли активное участие в проекте, видя значимость данной темы для развития и формирования у детей гуманного отношения к</a:t>
            </a:r>
            <a:br>
              <a:rPr lang="ru-RU" sz="2700" dirty="0" smtClean="0">
                <a:solidFill>
                  <a:srgbClr val="002060"/>
                </a:solidFill>
                <a:latin typeface="Times New Roman" panose="02020603050405020304" pitchFamily="18" charset="0"/>
                <a:cs typeface="Times New Roman" panose="02020603050405020304" pitchFamily="18" charset="0"/>
              </a:rPr>
            </a:br>
            <a:r>
              <a:rPr lang="ru-RU" sz="2700" dirty="0" smtClean="0">
                <a:solidFill>
                  <a:srgbClr val="002060"/>
                </a:solidFill>
                <a:latin typeface="Times New Roman" panose="02020603050405020304" pitchFamily="18" charset="0"/>
                <a:cs typeface="Times New Roman" panose="02020603050405020304" pitchFamily="18" charset="0"/>
              </a:rPr>
              <a:t>животным. Проект  способствовал укреплению</a:t>
            </a:r>
            <a:br>
              <a:rPr lang="ru-RU" sz="2700" dirty="0" smtClean="0">
                <a:solidFill>
                  <a:srgbClr val="002060"/>
                </a:solidFill>
                <a:latin typeface="Times New Roman" panose="02020603050405020304" pitchFamily="18" charset="0"/>
                <a:cs typeface="Times New Roman" panose="02020603050405020304" pitchFamily="18" charset="0"/>
              </a:rPr>
            </a:br>
            <a:r>
              <a:rPr lang="ru-RU" sz="2700" dirty="0" smtClean="0">
                <a:solidFill>
                  <a:srgbClr val="002060"/>
                </a:solidFill>
                <a:latin typeface="Times New Roman" panose="02020603050405020304" pitchFamily="18" charset="0"/>
                <a:cs typeface="Times New Roman" panose="02020603050405020304" pitchFamily="18" charset="0"/>
              </a:rPr>
              <a:t>отношений между ДОУ и семьёй</a:t>
            </a:r>
            <a:r>
              <a:rPr lang="ru-RU" dirty="0" smtClean="0">
                <a:solidFill>
                  <a:srgbClr val="002060"/>
                </a:solidFill>
                <a:latin typeface="Times New Roman" panose="02020603050405020304" pitchFamily="18" charset="0"/>
                <a:cs typeface="Times New Roman" panose="02020603050405020304" pitchFamily="18" charset="0"/>
              </a:rPr>
              <a:t>.</a:t>
            </a:r>
            <a:endParaRPr lang="ru-RU" b="1" dirty="0">
              <a:solidFill>
                <a:srgbClr val="002060"/>
              </a:solidFill>
            </a:endParaRP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s78688135.jpg"/>
          <p:cNvPicPr>
            <a:picLocks noChangeAspect="1" noChangeArrowheads="1"/>
          </p:cNvPicPr>
          <p:nvPr/>
        </p:nvPicPr>
        <p:blipFill>
          <a:blip r:embed="rId2"/>
          <a:srcRect/>
          <a:stretch>
            <a:fillRect/>
          </a:stretch>
        </p:blipFill>
        <p:spPr bwMode="auto">
          <a:xfrm>
            <a:off x="0" y="1"/>
            <a:ext cx="9126855" cy="6874858"/>
          </a:xfrm>
          <a:prstGeom prst="rect">
            <a:avLst/>
          </a:prstGeom>
          <a:noFill/>
        </p:spPr>
      </p:pic>
      <p:sp>
        <p:nvSpPr>
          <p:cNvPr id="2" name="Заголовок 1"/>
          <p:cNvSpPr>
            <a:spLocks noGrp="1"/>
          </p:cNvSpPr>
          <p:nvPr>
            <p:ph type="ctrTitle"/>
          </p:nvPr>
        </p:nvSpPr>
        <p:spPr>
          <a:xfrm>
            <a:off x="1428728" y="3643314"/>
            <a:ext cx="7029472" cy="214314"/>
          </a:xfrm>
        </p:spPr>
        <p:txBody>
          <a:bodyPr>
            <a:noAutofit/>
          </a:bodyPr>
          <a:lstStyle/>
          <a:p>
            <a:r>
              <a:rPr lang="ru-RU" sz="1800" dirty="0" smtClean="0">
                <a:solidFill>
                  <a:schemeClr val="tx2"/>
                </a:solidFill>
                <a:latin typeface="Times New Roman" panose="02020603050405020304" pitchFamily="18" charset="0"/>
                <a:cs typeface="Times New Roman" panose="02020603050405020304" pitchFamily="18" charset="0"/>
              </a:rPr>
              <a:t>ВЫВОД:</a:t>
            </a:r>
            <a:r>
              <a:rPr lang="ru-RU" sz="1800" dirty="0" smtClean="0">
                <a:solidFill>
                  <a:srgbClr val="FF0000"/>
                </a:solidFill>
                <a:latin typeface="Times New Roman" panose="02020603050405020304" pitchFamily="18" charset="0"/>
                <a:cs typeface="Times New Roman" panose="02020603050405020304" pitchFamily="18" charset="0"/>
              </a:rPr>
              <a:t/>
            </a:r>
            <a:br>
              <a:rPr lang="ru-RU" sz="18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Данный проект открыл детям и родителям удивительный мир домашних животных. Он способствовал размышлению о взаимоотношениях людей и животных, помог ответить на вопросы «Какое место в нашей жизни занимают домашние питомцы?», «Что они приносят в нашу жизнь?», «Что мы можем им дать?».</a:t>
            </a:r>
            <a:br>
              <a:rPr lang="ru-RU" sz="20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Проект пополнил знания детей об особенностях домашних питомцев, их  роли  в  жизни  человека,  подчеркнул  необходимость гуманного отношения к животным.</a:t>
            </a:r>
            <a:br>
              <a:rPr lang="ru-RU" sz="20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Проект помог узнать, что нужно делать, чтобы нашим питомцам жилось хорошо.</a:t>
            </a:r>
            <a:br>
              <a:rPr lang="ru-RU" sz="20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Созданный проект позволил развить творческое мышление дошкольников, умение приобретать знания из разных источников, анализировать факты, высказывать собственное суждение.</a:t>
            </a:r>
            <a:br>
              <a:rPr lang="ru-RU" sz="20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Таким образом, благодаря проделанной работе,  у детей развился устойчивый интерес к домашним питомцам, закрепились и улучшились их знания по данной теме, отметилось активное включение родителей в педагогический процесс.</a:t>
            </a:r>
            <a:r>
              <a:rPr lang="ru-RU" sz="4800" dirty="0" smtClean="0">
                <a:solidFill>
                  <a:srgbClr val="FF0000"/>
                </a:solidFill>
                <a:latin typeface="Times New Roman" panose="02020603050405020304" pitchFamily="18" charset="0"/>
                <a:cs typeface="Times New Roman" panose="02020603050405020304" pitchFamily="18" charset="0"/>
              </a:rPr>
              <a:t/>
            </a:r>
            <a:br>
              <a:rPr lang="ru-RU" sz="4800" dirty="0" smtClean="0">
                <a:solidFill>
                  <a:srgbClr val="FF0000"/>
                </a:solidFill>
                <a:latin typeface="Times New Roman" panose="02020603050405020304" pitchFamily="18" charset="0"/>
                <a:cs typeface="Times New Roman" panose="02020603050405020304" pitchFamily="18" charset="0"/>
              </a:rPr>
            </a:br>
            <a:endParaRPr lang="ru-RU" b="1" dirty="0">
              <a:solidFill>
                <a:srgbClr val="FF0000"/>
              </a:solidFill>
            </a:endParaRPr>
          </a:p>
        </p:txBody>
      </p:sp>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512</TotalTime>
  <Words>89</Words>
  <Application>Microsoft Office PowerPoint</Application>
  <PresentationFormat>Экран (4:3)</PresentationFormat>
  <Paragraphs>19</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 П Р О Е К Т подготовительной группы     «НАШИ  ДОМАШНИЕ  ПИТОМЦЫ» Воспитатель:  Гостюхина Н.В.</vt:lpstr>
      <vt:lpstr>Участники  проекта: дети подготовительной группы, родители воспитанников, воспитатели  Итоговые мероприятия:  Фотогазета «Наши питомцы» Презентация  проекта «Наши домашние питомцы»  Интеграция образовательных областей:                                                     Познавательное развитие Речевое развитие Социально-коммуникативное развитие Художественно-эстетическое развитие </vt:lpstr>
      <vt:lpstr>АКТУАЛЬНОСТЬ Трудно  представить  нашу  жизнь  без  собак,  кошек, хомяков, черепах, попугаев, рыбок, словом, без домашних питомцев.  Мы  привыкли  к  четвероногим  друзьям.  Они живут рядом, отдают нам свою привязанность, тепло, ласку, побуждая в наших сердцах благодарность и доброту. Поэтому формирование бережного и заботливого отношения к животным имеет большое значение в жизни ребенка.   Мир  животных  чрезвычайно  привлекателен, животные  в  доме – важный  фактор  воспитания.  Это  не удивительно, ведь каждой матери и каждому отцу хочется, чтобы их дети были добрыми, сердечными, отзывчивыми. Верно отметил Чак Паланик: «Человечность определяется не потому, как мы общаемся с людьми, а по тому, как ведем себя с животными».  Вовлекая ребенка в совместную деятельность по уходу за домашними питомцами, взрослые развивают в нем чуткость, умение понимать другую жизнь, побуждают к сочувствию, воспитывают готовность помогать делом. </vt:lpstr>
      <vt:lpstr>Цель: расширять и обогащать представлений детей о домашних животных. Задачи:  1. Воспитывать интерес и любовь к животным.  2.Воспитывать гуманное отношение к животным. 3. Развивать монологическую речь, мышление, любознательность, воображение, обогащать словарный запас. 4. Учить соблюдать правила безопасного поведения при общении с животными, формировать осознанное и ответственное отношение к собственной безопасности и безопасности окружающих. 5. Обогащать опыт отражения знаний, впечатлений в различных видах деятельности (игровой, трудовой, художественно-эстетической и др.).  </vt:lpstr>
      <vt:lpstr>Этапы реализации проекта</vt:lpstr>
      <vt:lpstr>Дидактические игры «Кто чей малыш?», «Кто где живёт?», «Чей домик?»</vt:lpstr>
      <vt:lpstr> Сюжетно-ролевая игра«Семья» (сюжет «На приеме у ветеринара»).</vt:lpstr>
      <vt:lpstr>Презентация PowerPoint</vt:lpstr>
      <vt:lpstr>Презентация PowerPoint</vt:lpstr>
      <vt:lpstr> Работа в творческой мастерской. - Аппликация «Кошка». Рисование «Моё любимое домашнее животное».Лепка «Овечки», «Кошечки» Цель: учить детей передавать конструктивным способом домашних,                                питомцев, развивать фантазию, эстетический вкус. </vt:lpstr>
      <vt:lpstr>Выпуск фотогазеты  «Мои любимые питомцы». Цель: показать и рассказать о своих домашних питомцах, воспитывать любовь к животным.</vt:lpstr>
      <vt:lpstr>Защита проекта «Мой питомец»</vt:lpstr>
      <vt:lpstr> </vt:lpstr>
      <vt:lpstr>Ожидаемый  результат    В результате проекта «Наши домашние питомцы» у детей обогатились  и пополнились знания о домашних питомцах, их значении в жизни человека. Родители приняли активное участие в проекте, видя значимость данной темы для развития и формирования у детей гуманного отношения к животным. Проект  способствовал укреплению отношений между ДОУ и семьёй.</vt:lpstr>
      <vt:lpstr>ВЫВОД: Данный проект открыл детям и родителям удивительный мир домашних животных. Он способствовал размышлению о взаимоотношениях людей и животных, помог ответить на вопросы «Какое место в нашей жизни занимают домашние питомцы?», «Что они приносят в нашу жизнь?», «Что мы можем им дать?». Проект пополнил знания детей об особенностях домашних питомцев, их  роли  в  жизни  человека,  подчеркнул  необходимость гуманного отношения к животным. Проект помог узнать, что нужно делать, чтобы нашим питомцам жилось хорошо. Созданный проект позволил развить творческое мышление дошкольников, умение приобретать знания из разных источников, анализировать факты, высказывать собственное суждение. Таким образом, благодаря проделанной работе,  у детей развился устойчивый интерес к домашним питомцам, закрепились и улучшились их знания по данной теме, отметилось активное включение родителей в педагогический процесс.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User</cp:lastModifiedBy>
  <cp:revision>74</cp:revision>
  <dcterms:created xsi:type="dcterms:W3CDTF">2017-02-18T10:39:11Z</dcterms:created>
  <dcterms:modified xsi:type="dcterms:W3CDTF">2023-01-27T01:12:19Z</dcterms:modified>
</cp:coreProperties>
</file>